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816" r:id="rId2"/>
  </p:sldMasterIdLst>
  <p:notesMasterIdLst>
    <p:notesMasterId r:id="rId11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9144000" cy="6858000"/>
  <p:embeddedFontLst>
    <p:embeddedFont>
      <p:font typeface="Nunito" panose="020B0604020202020204" charset="0"/>
      <p:regular r:id="rId12"/>
      <p:bold r:id="rId13"/>
      <p:italic r:id="rId14"/>
      <p:boldItalic r:id="rId15"/>
    </p:embeddedFont>
    <p:embeddedFont>
      <p:font typeface="Outfit" panose="020B0604020202020204" charset="0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Georgia" panose="02040502050405020303" pitchFamily="18" charset="0"/>
      <p:regular r:id="rId24"/>
      <p:bold r:id="rId25"/>
      <p:italic r:id="rId26"/>
      <p:boldItalic r:id="rId27"/>
    </p:embeddedFont>
    <p:embeddedFont>
      <p:font typeface="Corbel" panose="020B0503020204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006" autoAdjust="0"/>
  </p:normalViewPr>
  <p:slideViewPr>
    <p:cSldViewPr snapToGrid="0">
      <p:cViewPr varScale="1">
        <p:scale>
          <a:sx n="91" d="100"/>
          <a:sy n="91" d="100"/>
        </p:scale>
        <p:origin x="7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b8ef50a39b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3b8ef50a3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b8ef50a39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g3b8ef50a39b_0_15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PERSONALITY TYPE: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TARGET AUDIENCE: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- Young professionals seeking career guidance.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- Individuals looking for personal development and self-improvement strategies.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- Community organizations focused on educational outreach and support.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SKILLS: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- Effective communication and public speaking.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- Curriculum development and instructional design.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- Coaching and mentoring.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- Conflict resolution and problem-solving.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- Social media management and digital marketing.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VISION/GOALS: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- To create a platform for accessible education and personal development resources.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- To reach and mentor at least 500 individuals in the next five years.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- To establish partnerships with local organizations to promote community engagement and support.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- To write a book on personal growth strategies by 2027.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---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b8ef50a39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g3b8ef50a39b_0_8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PERSONALITY TYPE: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TARGET AUDIENCE: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Young professionals seeking career guidance.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Individuals looking for personal development and self-improvement strategies.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Community organizations focused on educational outreach and support.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SKILLS: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Effective communication and public speaking.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Curriculum development and instructional design.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Coaching and mentoring.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Conflict resolution and problem-solving.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Social media management and digital marketing.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VISION/GOALS: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To create a platform for accessible education and personal development resources.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To reach and mentor at least 500 individuals in the next five years.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To establish partnerships with local organizations to promote community engagement and support.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To write a book on personal growth strategies by 2027.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8ef50a39b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3b8ef50a39b_0_168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b8ef50a39b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3b8ef50a39b_0_196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b8ef50a39b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3588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3b8ef50a39b_0_19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643b24a46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3" name="Google Shape;123;g4643b24a46_2_26:notes"/>
          <p:cNvSpPr txBox="1">
            <a:spLocks noGrp="1"/>
          </p:cNvSpPr>
          <p:nvPr>
            <p:ph type="body" idx="1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partner_network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===============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Kampala City Council Authority: Weyonjje initiative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b8ef50a39b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b8ef50a39b_0_17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122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720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844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520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mc">
  <p:cSld name="bmc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3663410" y="410883"/>
            <a:ext cx="1827900" cy="3456300"/>
          </a:xfrm>
          <a:prstGeom prst="rect">
            <a:avLst/>
          </a:prstGeom>
          <a:noFill/>
          <a:ln w="25400" cap="flat" cmpd="sng">
            <a:solidFill>
              <a:srgbClr val="96CD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»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2"/>
          </p:nvPr>
        </p:nvSpPr>
        <p:spPr>
          <a:xfrm>
            <a:off x="5493520" y="2149200"/>
            <a:ext cx="1827900" cy="1717200"/>
          </a:xfrm>
          <a:prstGeom prst="rect">
            <a:avLst/>
          </a:prstGeom>
          <a:noFill/>
          <a:ln w="25400" cap="flat" cmpd="sng">
            <a:solidFill>
              <a:srgbClr val="96CD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»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3"/>
          </p:nvPr>
        </p:nvSpPr>
        <p:spPr>
          <a:xfrm>
            <a:off x="5493520" y="409872"/>
            <a:ext cx="1827900" cy="1739700"/>
          </a:xfrm>
          <a:prstGeom prst="rect">
            <a:avLst/>
          </a:prstGeom>
          <a:noFill/>
          <a:ln w="25400" cap="flat" cmpd="sng">
            <a:solidFill>
              <a:srgbClr val="96CD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»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4"/>
          </p:nvPr>
        </p:nvSpPr>
        <p:spPr>
          <a:xfrm>
            <a:off x="7324045" y="409871"/>
            <a:ext cx="1814400" cy="3456900"/>
          </a:xfrm>
          <a:prstGeom prst="rect">
            <a:avLst/>
          </a:prstGeom>
          <a:noFill/>
          <a:ln w="25400" cap="flat" cmpd="sng">
            <a:solidFill>
              <a:srgbClr val="96CD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»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5"/>
          </p:nvPr>
        </p:nvSpPr>
        <p:spPr>
          <a:xfrm>
            <a:off x="4603660" y="3866400"/>
            <a:ext cx="4534800" cy="1269000"/>
          </a:xfrm>
          <a:prstGeom prst="rect">
            <a:avLst/>
          </a:prstGeom>
          <a:noFill/>
          <a:ln w="25400" cap="flat" cmpd="sng">
            <a:solidFill>
              <a:srgbClr val="96CD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»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6"/>
          </p:nvPr>
        </p:nvSpPr>
        <p:spPr>
          <a:xfrm>
            <a:off x="1833300" y="409871"/>
            <a:ext cx="1827900" cy="1740600"/>
          </a:xfrm>
          <a:prstGeom prst="rect">
            <a:avLst/>
          </a:prstGeom>
          <a:noFill/>
          <a:ln w="25400" cap="flat" cmpd="sng">
            <a:solidFill>
              <a:srgbClr val="96CD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»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7"/>
          </p:nvPr>
        </p:nvSpPr>
        <p:spPr>
          <a:xfrm>
            <a:off x="1833300" y="2149888"/>
            <a:ext cx="1827900" cy="1715700"/>
          </a:xfrm>
          <a:prstGeom prst="rect">
            <a:avLst/>
          </a:prstGeom>
          <a:noFill/>
          <a:ln w="25400" cap="flat" cmpd="sng">
            <a:solidFill>
              <a:srgbClr val="96CD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»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8"/>
          </p:nvPr>
        </p:nvSpPr>
        <p:spPr>
          <a:xfrm>
            <a:off x="5400" y="3866400"/>
            <a:ext cx="4598400" cy="1268700"/>
          </a:xfrm>
          <a:prstGeom prst="rect">
            <a:avLst/>
          </a:prstGeom>
          <a:noFill/>
          <a:ln w="25400" cap="flat" cmpd="sng">
            <a:solidFill>
              <a:srgbClr val="96CD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»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9"/>
          </p:nvPr>
        </p:nvSpPr>
        <p:spPr>
          <a:xfrm>
            <a:off x="5400" y="409871"/>
            <a:ext cx="1827900" cy="3455700"/>
          </a:xfrm>
          <a:prstGeom prst="rect">
            <a:avLst/>
          </a:prstGeom>
          <a:noFill/>
          <a:ln w="25400" cap="flat" cmpd="sng">
            <a:solidFill>
              <a:srgbClr val="96CD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»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878639" y="93370"/>
            <a:ext cx="53868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03661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17663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1/19/2026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9457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09575" y="-3572"/>
            <a:ext cx="3761184" cy="5147072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01" y="1035052"/>
            <a:ext cx="6430967" cy="1962149"/>
          </a:xfrm>
        </p:spPr>
        <p:txBody>
          <a:bodyPr anchor="b">
            <a:normAutofit/>
          </a:bodyPr>
          <a:lstStyle>
            <a:lvl1pPr algn="r">
              <a:defRPr sz="45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6533" y="2997200"/>
            <a:ext cx="5240734" cy="1041401"/>
          </a:xfrm>
        </p:spPr>
        <p:txBody>
          <a:bodyPr anchor="t">
            <a:normAutofit/>
          </a:bodyPr>
          <a:lstStyle>
            <a:lvl1pPr marL="0" indent="0" algn="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99309" y="4412457"/>
            <a:ext cx="3243033" cy="273844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698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13893" y="4400349"/>
            <a:ext cx="413375" cy="273844"/>
          </a:xfrm>
        </p:spPr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056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9210" y="2000249"/>
            <a:ext cx="6698060" cy="1582787"/>
          </a:xfrm>
        </p:spPr>
        <p:txBody>
          <a:bodyPr anchor="b"/>
          <a:lstStyle>
            <a:lvl1pPr algn="r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9209" y="3583036"/>
            <a:ext cx="6698061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4135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3235" y="2000250"/>
            <a:ext cx="3671291" cy="234315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5975" y="2000250"/>
            <a:ext cx="3671292" cy="234315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9674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8317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134" y="1993900"/>
            <a:ext cx="345539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233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0366" y="2000250"/>
            <a:ext cx="3466903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accent1">
                    <a:lumMod val="7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5975" y="2501503"/>
            <a:ext cx="3671292" cy="18418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086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658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86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1200150"/>
            <a:ext cx="2661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6525" y="514350"/>
            <a:ext cx="4680743" cy="3829051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2228850"/>
            <a:ext cx="2661841" cy="1371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287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3" y="1314449"/>
            <a:ext cx="4069619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6011" y="685800"/>
            <a:ext cx="2460731" cy="3429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043" y="2343149"/>
            <a:ext cx="4069619" cy="13716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8059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4" y="3549649"/>
            <a:ext cx="7514033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509" y="699084"/>
            <a:ext cx="6169458" cy="237373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234" y="3974702"/>
            <a:ext cx="7514033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6483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3" cy="2286000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317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827609" y="2571749"/>
            <a:ext cx="6399611" cy="28575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3" cy="1085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6674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2481436"/>
            <a:ext cx="7514032" cy="1101600"/>
          </a:xfrm>
        </p:spPr>
        <p:txBody>
          <a:bodyPr anchor="b">
            <a:normAutofit/>
          </a:bodyPr>
          <a:lstStyle>
            <a:lvl1pPr algn="r">
              <a:defRPr sz="2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3036"/>
            <a:ext cx="7514033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2061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98959" y="6472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0069" y="211454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159" y="514351"/>
            <a:ext cx="6742509" cy="2057399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5" y="2914650"/>
            <a:ext cx="7514033" cy="66675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1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581400"/>
            <a:ext cx="7514033" cy="762000"/>
          </a:xfrm>
        </p:spPr>
        <p:txBody>
          <a:bodyPr anchor="t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342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1170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235" y="514350"/>
            <a:ext cx="7514034" cy="204549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234" y="2628900"/>
            <a:ext cx="7514035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4" y="3257550"/>
            <a:ext cx="7514035" cy="10858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816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9877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9492" y="514350"/>
            <a:ext cx="1327777" cy="38290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234" y="514350"/>
            <a:ext cx="6014807" cy="382905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341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mc">
  <p:cSld name="bmc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3663410" y="410883"/>
            <a:ext cx="1827900" cy="3456300"/>
          </a:xfrm>
          <a:prstGeom prst="rect">
            <a:avLst/>
          </a:prstGeom>
          <a:noFill/>
          <a:ln w="25400" cap="flat" cmpd="sng">
            <a:solidFill>
              <a:srgbClr val="96CD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»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2"/>
          </p:nvPr>
        </p:nvSpPr>
        <p:spPr>
          <a:xfrm>
            <a:off x="5493520" y="2149200"/>
            <a:ext cx="1827900" cy="1717200"/>
          </a:xfrm>
          <a:prstGeom prst="rect">
            <a:avLst/>
          </a:prstGeom>
          <a:noFill/>
          <a:ln w="25400" cap="flat" cmpd="sng">
            <a:solidFill>
              <a:srgbClr val="96CD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»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3"/>
          </p:nvPr>
        </p:nvSpPr>
        <p:spPr>
          <a:xfrm>
            <a:off x="5493520" y="409872"/>
            <a:ext cx="1827900" cy="1739700"/>
          </a:xfrm>
          <a:prstGeom prst="rect">
            <a:avLst/>
          </a:prstGeom>
          <a:noFill/>
          <a:ln w="25400" cap="flat" cmpd="sng">
            <a:solidFill>
              <a:srgbClr val="96CD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»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4"/>
          </p:nvPr>
        </p:nvSpPr>
        <p:spPr>
          <a:xfrm>
            <a:off x="7324045" y="409871"/>
            <a:ext cx="1814400" cy="3456900"/>
          </a:xfrm>
          <a:prstGeom prst="rect">
            <a:avLst/>
          </a:prstGeom>
          <a:noFill/>
          <a:ln w="25400" cap="flat" cmpd="sng">
            <a:solidFill>
              <a:srgbClr val="96CD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»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5"/>
          </p:nvPr>
        </p:nvSpPr>
        <p:spPr>
          <a:xfrm>
            <a:off x="4603660" y="3866400"/>
            <a:ext cx="4534800" cy="1269000"/>
          </a:xfrm>
          <a:prstGeom prst="rect">
            <a:avLst/>
          </a:prstGeom>
          <a:noFill/>
          <a:ln w="25400" cap="flat" cmpd="sng">
            <a:solidFill>
              <a:srgbClr val="96CD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»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6"/>
          </p:nvPr>
        </p:nvSpPr>
        <p:spPr>
          <a:xfrm>
            <a:off x="1833300" y="409871"/>
            <a:ext cx="1827900" cy="1740600"/>
          </a:xfrm>
          <a:prstGeom prst="rect">
            <a:avLst/>
          </a:prstGeom>
          <a:noFill/>
          <a:ln w="25400" cap="flat" cmpd="sng">
            <a:solidFill>
              <a:srgbClr val="96CD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»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7"/>
          </p:nvPr>
        </p:nvSpPr>
        <p:spPr>
          <a:xfrm>
            <a:off x="1833300" y="2149888"/>
            <a:ext cx="1827900" cy="1715700"/>
          </a:xfrm>
          <a:prstGeom prst="rect">
            <a:avLst/>
          </a:prstGeom>
          <a:noFill/>
          <a:ln w="25400" cap="flat" cmpd="sng">
            <a:solidFill>
              <a:srgbClr val="96CD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»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8"/>
          </p:nvPr>
        </p:nvSpPr>
        <p:spPr>
          <a:xfrm>
            <a:off x="5400" y="3866400"/>
            <a:ext cx="4598400" cy="1268700"/>
          </a:xfrm>
          <a:prstGeom prst="rect">
            <a:avLst/>
          </a:prstGeom>
          <a:noFill/>
          <a:ln w="25400" cap="flat" cmpd="sng">
            <a:solidFill>
              <a:srgbClr val="96CD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»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9"/>
          </p:nvPr>
        </p:nvSpPr>
        <p:spPr>
          <a:xfrm>
            <a:off x="5400" y="409871"/>
            <a:ext cx="1827900" cy="3455700"/>
          </a:xfrm>
          <a:prstGeom prst="rect">
            <a:avLst/>
          </a:prstGeom>
          <a:noFill/>
          <a:ln w="25400" cap="flat" cmpd="sng">
            <a:solidFill>
              <a:srgbClr val="96CD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–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»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Char char="•"/>
              <a:defRPr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878639" y="93370"/>
            <a:ext cx="53868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96814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61530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389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4126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8305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0028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399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543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" name="drumroll.wav"/>
          </p:stSnd>
        </p:sndAc>
      </p:transition>
    </mc:Choice>
    <mc:Fallback xmlns="">
      <p:transition spd="slow">
        <p:fade/>
        <p:sndAc>
          <p:stSnd>
            <p:snd r:embed="rId3" name="drumroll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audio" Target="../media/audio1.wav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audio" Target="../media/audio1.wav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342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710" r:id="rId12"/>
    <p:sldLayoutId id="2147483711" r:id="rId13"/>
    <p:sldLayoutId id="2147483712" r:id="rId14"/>
    <p:sldLayoutId id="2147483682" r:id="rId15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17" name="drumroll.wav"/>
          </p:stSnd>
        </p:sndAc>
      </p:transition>
    </mc:Choice>
    <mc:Fallback xmlns="">
      <p:transition spd="slow">
        <p:fade/>
        <p:sndAc>
          <p:stSnd>
            <p:snd r:embed="rId18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109" y="0"/>
            <a:ext cx="1827610" cy="51435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3234" y="514351"/>
            <a:ext cx="7514035" cy="13144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233" y="2000250"/>
            <a:ext cx="7514035" cy="2343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9492" y="4412457"/>
            <a:ext cx="8572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1EF192D-5553-46D1-9009-2FC2E4399E35}" type="datetimeFigureOut">
              <a:rPr lang="en-GB" smtClean="0"/>
              <a:t>19/01/2026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9210" y="4412457"/>
            <a:ext cx="53131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3893" y="4412457"/>
            <a:ext cx="4133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8DCCE5B-8A37-4808-A52F-89946A605E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39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5" r:id="rId18"/>
    <p:sldLayoutId id="2147483836" r:id="rId19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21" name="drumroll.wav"/>
          </p:stSnd>
        </p:sndAc>
      </p:transition>
    </mc:Choice>
    <mc:Fallback xmlns="">
      <p:transition spd="slow">
        <p:fade/>
        <p:sndAc>
          <p:stSnd>
            <p:snd r:embed="rId22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3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05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audio" Target="../media/audio1.wa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6" Type="http://schemas.openxmlformats.org/officeDocument/2006/relationships/audio" Target="../media/audio1.wav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ctrTitle"/>
          </p:nvPr>
        </p:nvSpPr>
        <p:spPr>
          <a:xfrm>
            <a:off x="572742" y="447127"/>
            <a:ext cx="7764600" cy="3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450" tIns="41700" rIns="83450" bIns="41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" sz="4400" b="1" dirty="0" smtClean="0">
                <a:latin typeface="Outfit"/>
                <a:ea typeface="Outfit"/>
                <a:cs typeface="Outfit"/>
                <a:sym typeface="Outfit"/>
              </a:rPr>
              <a:t>Najwa’s </a:t>
            </a:r>
            <a:r>
              <a:rPr lang="en" sz="4400" b="1" dirty="0">
                <a:latin typeface="Outfit"/>
                <a:ea typeface="Outfit"/>
                <a:cs typeface="Outfit"/>
                <a:sym typeface="Outfit"/>
              </a:rPr>
              <a:t>Freelance</a:t>
            </a:r>
            <a:endParaRPr sz="4400" b="1" dirty="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" sz="4400" b="1" dirty="0">
                <a:latin typeface="Outfit"/>
                <a:ea typeface="Outfit"/>
                <a:cs typeface="Outfit"/>
                <a:sym typeface="Outfit"/>
              </a:rPr>
              <a:t>Business</a:t>
            </a:r>
            <a:endParaRPr sz="4400" b="1" dirty="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" sz="4400" b="1" dirty="0">
                <a:latin typeface="Outfit"/>
                <a:ea typeface="Outfit"/>
                <a:cs typeface="Outfit"/>
                <a:sym typeface="Outfit"/>
              </a:rPr>
              <a:t>PROFILE</a:t>
            </a:r>
            <a:endParaRPr sz="4400" b="1" dirty="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" sz="4400" b="1" dirty="0" smtClean="0">
                <a:solidFill>
                  <a:srgbClr val="FF0000"/>
                </a:solidFill>
                <a:latin typeface="Outfit"/>
                <a:ea typeface="Outfit"/>
                <a:cs typeface="Outfit"/>
                <a:sym typeface="Outfit"/>
              </a:rPr>
              <a:t>ZYLOPOP JEWELLERY LIMITED</a:t>
            </a:r>
            <a:r>
              <a:rPr lang="en" sz="4400" b="1" dirty="0" smtClean="0">
                <a:latin typeface="Outfit"/>
                <a:ea typeface="Outfit"/>
                <a:cs typeface="Outfit"/>
                <a:sym typeface="Outfit"/>
              </a:rPr>
              <a:t>, </a:t>
            </a:r>
            <a:r>
              <a:rPr lang="en" sz="4400" b="1" dirty="0">
                <a:latin typeface="Outfit"/>
                <a:ea typeface="Outfit"/>
                <a:cs typeface="Outfit"/>
                <a:sym typeface="Outfit"/>
              </a:rPr>
              <a:t>Mbale</a:t>
            </a:r>
            <a:endParaRPr sz="4400" b="1" dirty="0"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246" y="3754428"/>
            <a:ext cx="1499746" cy="11278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11000" t="11227" r="13828" b="10228"/>
          <a:stretch/>
        </p:blipFill>
        <p:spPr>
          <a:xfrm>
            <a:off x="5938344" y="0"/>
            <a:ext cx="3061149" cy="245942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  <p:sndAc>
          <p:stSnd>
            <p:snd r:embed="rId3" name="drumroll.wav"/>
          </p:stSnd>
        </p:sndAc>
      </p:transition>
    </mc:Choice>
    <mc:Fallback xmlns="">
      <p:transition spd="slow">
        <p:fade/>
        <p:sndAc>
          <p:stSnd>
            <p:snd r:embed="rId6" name="drumroll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3960364" y="104740"/>
            <a:ext cx="3271500" cy="658800"/>
          </a:xfrm>
          <a:prstGeom prst="rect">
            <a:avLst/>
          </a:prstGeom>
          <a:noFill/>
          <a:ln>
            <a:noFill/>
          </a:ln>
          <a:effectLst>
            <a:outerShdw blurRad="94305" dist="3143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50850" tIns="150850" rIns="150850" bIns="150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3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Najuwa Mwenyi</a:t>
            </a:r>
            <a:endParaRPr sz="2300" b="1" i="0" u="none" strike="noStrike" cap="none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88" name="Google Shape;88;p17" descr="blob:https://web.whatsapp.com/f0d6f64d-f796-4918-843c-8c988b6c764a"/>
          <p:cNvSpPr/>
          <p:nvPr/>
        </p:nvSpPr>
        <p:spPr>
          <a:xfrm>
            <a:off x="4305993" y="2349328"/>
            <a:ext cx="5319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0850" tIns="75400" rIns="150850" bIns="7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7" descr="blob:https://web.whatsapp.com/f0d6f64d-f796-4918-843c-8c988b6c764a"/>
          <p:cNvSpPr/>
          <p:nvPr/>
        </p:nvSpPr>
        <p:spPr>
          <a:xfrm>
            <a:off x="4572000" y="2571750"/>
            <a:ext cx="5319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0850" tIns="75400" rIns="150850" bIns="75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i="0" u="none" strike="noStrike" cap="none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1130924" y="1184058"/>
            <a:ext cx="2560200" cy="2089800"/>
          </a:xfrm>
          <a:prstGeom prst="ellipse">
            <a:avLst/>
          </a:prstGeom>
          <a:solidFill>
            <a:schemeClr val="lt2"/>
          </a:solidFill>
          <a:ln w="157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50850" tIns="150850" rIns="150850" bIns="150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300" b="1" i="1" u="none" strike="noStrike" cap="non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1" name="Google Shape;91;p17" descr="Children avatar gray icon, schoolgirl (Provided by Getty Images)"/>
          <p:cNvPicPr preferRelativeResize="0"/>
          <p:nvPr/>
        </p:nvPicPr>
        <p:blipFill rotWithShape="1">
          <a:blip r:embed="rId4">
            <a:alphaModFix/>
          </a:blip>
          <a:srcRect l="12979" r="12979"/>
          <a:stretch/>
        </p:blipFill>
        <p:spPr>
          <a:xfrm>
            <a:off x="18935" y="0"/>
            <a:ext cx="38084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/>
        </p:nvSpPr>
        <p:spPr>
          <a:xfrm>
            <a:off x="3873200" y="772150"/>
            <a:ext cx="5270700" cy="3698700"/>
          </a:xfrm>
          <a:prstGeom prst="rect">
            <a:avLst/>
          </a:prstGeom>
          <a:noFill/>
          <a:ln>
            <a:noFill/>
          </a:ln>
          <a:effectLst>
            <a:outerShdw blurRad="94305" dist="3143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50850" tIns="150850" rIns="150850" bIns="150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IKIGAI: (Purpose) - To inspire and empower </a:t>
            </a:r>
            <a:r>
              <a:rPr lang="en" sz="18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individuals  </a:t>
            </a: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20124D"/>
                </a:solidFill>
                <a:latin typeface="Outfit"/>
                <a:ea typeface="Outfit"/>
                <a:cs typeface="Outfit"/>
                <a:sym typeface="Outfit"/>
              </a:rPr>
              <a:t>- Passion:</a:t>
            </a:r>
            <a:r>
              <a:rPr lang="en" sz="1800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" sz="1800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Facilitating </a:t>
            </a:r>
            <a:r>
              <a:rPr lang="en" sz="1800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personal growth.  </a:t>
            </a:r>
            <a:endParaRPr sz="1800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20124D"/>
                </a:solidFill>
                <a:latin typeface="Outfit"/>
                <a:ea typeface="Outfit"/>
                <a:cs typeface="Outfit"/>
                <a:sym typeface="Outfit"/>
              </a:rPr>
              <a:t>- Vocation: </a:t>
            </a:r>
            <a:r>
              <a:rPr lang="en" sz="1800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Teaching and coaching in personal development and career advancement.  </a:t>
            </a:r>
            <a:endParaRPr sz="1800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-</a:t>
            </a:r>
            <a:r>
              <a:rPr lang="en" sz="1800" b="1" dirty="0">
                <a:solidFill>
                  <a:srgbClr val="20124D"/>
                </a:solidFill>
                <a:latin typeface="Outfit"/>
                <a:ea typeface="Outfit"/>
                <a:cs typeface="Outfit"/>
                <a:sym typeface="Outfit"/>
              </a:rPr>
              <a:t> Profession:</a:t>
            </a:r>
            <a:r>
              <a:rPr lang="en" sz="1800" dirty="0">
                <a:solidFill>
                  <a:srgbClr val="20124D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" sz="1800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Qualified teacher looking at changing people’s lives for the better</a:t>
            </a:r>
            <a:endParaRPr sz="1800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-Mission</a:t>
            </a:r>
            <a:r>
              <a:rPr lang="en" sz="1800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</a:t>
            </a:r>
            <a:r>
              <a:rPr lang="en" sz="1800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:To reduce the unemployment problem in my country through self reliance education</a:t>
            </a:r>
            <a:endParaRPr sz="1800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3" name="AutoShape 2" descr="blob:https://web.whatsapp.com/969abdf2-634a-4284-9b7e-88d3fa7937f9"/>
          <p:cNvSpPr>
            <a:spLocks noChangeAspect="1" noChangeArrowheads="1"/>
          </p:cNvSpPr>
          <p:nvPr/>
        </p:nvSpPr>
        <p:spPr bwMode="auto">
          <a:xfrm>
            <a:off x="17451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627" t="-2206"/>
          <a:stretch/>
        </p:blipFill>
        <p:spPr>
          <a:xfrm>
            <a:off x="-23306" y="-144463"/>
            <a:ext cx="3834921" cy="51530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1864" y="4049676"/>
            <a:ext cx="1499746" cy="1127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3" name="drumroll.wav"/>
          </p:stSnd>
        </p:sndAc>
      </p:transition>
    </mc:Choice>
    <mc:Fallback xmlns="">
      <p:transition spd="slow">
        <p:fade/>
        <p:sndAc>
          <p:stSnd>
            <p:snd r:embed="rId7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 descr="blob:https://web.whatsapp.com/f0d6f64d-f796-4918-843c-8c988b6c764a"/>
          <p:cNvSpPr/>
          <p:nvPr/>
        </p:nvSpPr>
        <p:spPr>
          <a:xfrm>
            <a:off x="432789" y="2375578"/>
            <a:ext cx="5319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0850" tIns="75400" rIns="150850" bIns="7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8" descr="blob:https://web.whatsapp.com/f0d6f64d-f796-4918-843c-8c988b6c764a"/>
          <p:cNvSpPr/>
          <p:nvPr/>
        </p:nvSpPr>
        <p:spPr>
          <a:xfrm>
            <a:off x="698796" y="2598000"/>
            <a:ext cx="5319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0850" tIns="75400" rIns="150850" bIns="7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1230696" y="1044900"/>
            <a:ext cx="7838875" cy="3053700"/>
          </a:xfrm>
          <a:prstGeom prst="rect">
            <a:avLst/>
          </a:prstGeom>
          <a:noFill/>
          <a:ln>
            <a:noFill/>
          </a:ln>
          <a:effectLst>
            <a:outerShdw blurRad="94305" dist="3143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50850" tIns="150850" rIns="150850" bIns="150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PERSONALITY TYPE : </a:t>
            </a:r>
            <a:r>
              <a:rPr lang="en" sz="18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Extraverted</a:t>
            </a:r>
            <a:r>
              <a:rPr lang="en" sz="18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Intuitive, Feeling, Judging</a:t>
            </a:r>
            <a:endParaRPr sz="18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8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 A hardworking lady, </a:t>
            </a:r>
            <a:r>
              <a:rPr lang="en" sz="18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empathetic, and passionate about </a:t>
            </a:r>
            <a:r>
              <a:rPr lang="en" sz="18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creating new things</a:t>
            </a:r>
            <a:r>
              <a:rPr lang="en" sz="18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sz="18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8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953" y="3281817"/>
            <a:ext cx="1499746" cy="1127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3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 descr="blob:https://web.whatsapp.com/f0d6f64d-f796-4918-843c-8c988b6c764a"/>
          <p:cNvSpPr/>
          <p:nvPr/>
        </p:nvSpPr>
        <p:spPr>
          <a:xfrm>
            <a:off x="4305993" y="2349328"/>
            <a:ext cx="5319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0850" tIns="75400" rIns="150850" bIns="7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9" descr="blob:https://web.whatsapp.com/f0d6f64d-f796-4918-843c-8c988b6c764a"/>
          <p:cNvSpPr/>
          <p:nvPr/>
        </p:nvSpPr>
        <p:spPr>
          <a:xfrm>
            <a:off x="4572000" y="2571750"/>
            <a:ext cx="5319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0850" tIns="75400" rIns="150850" bIns="7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1166648" y="797075"/>
            <a:ext cx="7977352" cy="3300300"/>
          </a:xfrm>
          <a:prstGeom prst="rect">
            <a:avLst/>
          </a:prstGeom>
          <a:noFill/>
          <a:ln>
            <a:noFill/>
          </a:ln>
          <a:effectLst>
            <a:outerShdw blurRad="94305" dist="3143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50850" tIns="150850" rIns="150850" bIns="150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TARGET AUDIENCE: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 Gen-Z  </a:t>
            </a:r>
            <a:endParaRPr sz="18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 Individuals looking for personal development and self-improvement strategies.  </a:t>
            </a:r>
            <a:endParaRPr sz="18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536" y="3374284"/>
            <a:ext cx="1499746" cy="1127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3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 descr="blob:https://web.whatsapp.com/f0d6f64d-f796-4918-843c-8c988b6c764a"/>
          <p:cNvSpPr/>
          <p:nvPr/>
        </p:nvSpPr>
        <p:spPr>
          <a:xfrm>
            <a:off x="4305993" y="2349328"/>
            <a:ext cx="5319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0850" tIns="75400" rIns="150850" bIns="7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0" descr="blob:https://web.whatsapp.com/f0d6f64d-f796-4918-843c-8c988b6c764a"/>
          <p:cNvSpPr/>
          <p:nvPr/>
        </p:nvSpPr>
        <p:spPr>
          <a:xfrm>
            <a:off x="4572000" y="2571750"/>
            <a:ext cx="5319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0850" tIns="75400" rIns="150850" bIns="7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1671145" y="797075"/>
            <a:ext cx="7472854" cy="3300300"/>
          </a:xfrm>
          <a:prstGeom prst="rect">
            <a:avLst/>
          </a:prstGeom>
          <a:noFill/>
          <a:ln>
            <a:noFill/>
          </a:ln>
          <a:effectLst>
            <a:outerShdw blurRad="94305" dist="3143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50850" tIns="150850" rIns="150850" bIns="150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SKILLS:</a:t>
            </a:r>
            <a:endParaRPr sz="18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8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Calnary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8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Debatng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8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Innovation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sz="18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Computing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lang="en" sz="18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ocial Interactions</a:t>
            </a:r>
            <a:endParaRPr sz="18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966" y="3016650"/>
            <a:ext cx="1499746" cy="1127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3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 descr="blob:https://web.whatsapp.com/f0d6f64d-f796-4918-843c-8c988b6c764a"/>
          <p:cNvSpPr/>
          <p:nvPr/>
        </p:nvSpPr>
        <p:spPr>
          <a:xfrm>
            <a:off x="4305993" y="2349328"/>
            <a:ext cx="5319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0850" tIns="75400" rIns="150850" bIns="7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1" descr="blob:https://web.whatsapp.com/f0d6f64d-f796-4918-843c-8c988b6c764a"/>
          <p:cNvSpPr/>
          <p:nvPr/>
        </p:nvSpPr>
        <p:spPr>
          <a:xfrm>
            <a:off x="4572000" y="2571750"/>
            <a:ext cx="5319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0850" tIns="75400" rIns="150850" bIns="754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1639614" y="797075"/>
            <a:ext cx="7238572" cy="3300300"/>
          </a:xfrm>
          <a:prstGeom prst="rect">
            <a:avLst/>
          </a:prstGeom>
          <a:noFill/>
          <a:ln>
            <a:noFill/>
          </a:ln>
          <a:effectLst>
            <a:outerShdw blurRad="94305" dist="3143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50850" tIns="150850" rIns="150850" bIns="150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VISION/GOALS: </a:t>
            </a:r>
            <a:endParaRPr sz="18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 To create a platform </a:t>
            </a:r>
            <a:r>
              <a:rPr lang="en" sz="18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for Zylopop limited </a:t>
            </a:r>
            <a:endParaRPr sz="18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 To reach and mentor at </a:t>
            </a:r>
            <a:r>
              <a:rPr lang="en" sz="18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8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individuals in the next </a:t>
            </a:r>
            <a:r>
              <a:rPr lang="en" sz="18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in both innovation line and computer skills  </a:t>
            </a:r>
            <a:endParaRPr sz="18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 To </a:t>
            </a:r>
            <a:r>
              <a:rPr lang="en" sz="1800" b="1" dirty="0" smtClean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teach and influence individuals to be self reliate</a:t>
            </a:r>
            <a:endParaRPr sz="18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- To write a book on personal growth strategies by 2027.</a:t>
            </a:r>
            <a:endParaRPr sz="18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800" b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440" y="3353736"/>
            <a:ext cx="1499746" cy="11278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3" name="drumroll.wav"/>
          </p:stSnd>
        </p:sndAc>
      </p:transition>
    </mc:Choice>
    <mc:Fallback xmlns="">
      <p:transition spd="slow">
        <p:fade/>
        <p:sndAc>
          <p:stSnd>
            <p:snd r:embed="rId5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 w="25400" cap="flat" cmpd="sng">
            <a:solidFill>
              <a:srgbClr val="96CD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en" sz="1100" b="1">
                <a:solidFill>
                  <a:srgbClr val="5B0F00"/>
                </a:solidFill>
              </a:rPr>
              <a:t>Value Propositions</a:t>
            </a:r>
            <a:endParaRPr sz="1100" b="1">
              <a:solidFill>
                <a:srgbClr val="5B0F00"/>
              </a:solidFill>
            </a:endParaRPr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 w="25400" cap="flat" cmpd="sng">
            <a:solidFill>
              <a:srgbClr val="96CD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en" sz="1100"/>
              <a:t>Channels</a:t>
            </a:r>
            <a:endParaRPr sz="1100"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  <a:noFill/>
          <a:ln w="25400" cap="flat" cmpd="sng">
            <a:solidFill>
              <a:srgbClr val="96CD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en" sz="1100"/>
              <a:t>Customer Relationships</a:t>
            </a:r>
            <a:endParaRPr sz="1100"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4"/>
          </p:nvPr>
        </p:nvSpPr>
        <p:spPr>
          <a:prstGeom prst="rect">
            <a:avLst/>
          </a:prstGeom>
          <a:noFill/>
          <a:ln w="25400" cap="flat" cmpd="sng">
            <a:solidFill>
              <a:srgbClr val="96CD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en" sz="1100"/>
              <a:t>Customer Segments</a:t>
            </a:r>
            <a:endParaRPr sz="1100"/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5"/>
          </p:nvPr>
        </p:nvSpPr>
        <p:spPr>
          <a:prstGeom prst="rect">
            <a:avLst/>
          </a:prstGeom>
          <a:noFill/>
          <a:ln w="25400" cap="flat" cmpd="sng">
            <a:solidFill>
              <a:srgbClr val="96CD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en" sz="1100"/>
              <a:t>Revenue Streams</a:t>
            </a:r>
            <a:endParaRPr sz="1100"/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6"/>
          </p:nvPr>
        </p:nvSpPr>
        <p:spPr>
          <a:prstGeom prst="rect">
            <a:avLst/>
          </a:prstGeom>
          <a:noFill/>
          <a:ln w="25400" cap="flat" cmpd="sng">
            <a:solidFill>
              <a:srgbClr val="96CD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en" sz="1100" b="1">
                <a:solidFill>
                  <a:srgbClr val="5B0F00"/>
                </a:solidFill>
              </a:rPr>
              <a:t>Key Activities</a:t>
            </a:r>
            <a:endParaRPr sz="1100" b="1">
              <a:solidFill>
                <a:srgbClr val="5B0F00"/>
              </a:solidFill>
            </a:endParaRPr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7"/>
          </p:nvPr>
        </p:nvSpPr>
        <p:spPr>
          <a:prstGeom prst="rect">
            <a:avLst/>
          </a:prstGeom>
          <a:noFill/>
          <a:ln w="25400" cap="flat" cmpd="sng">
            <a:solidFill>
              <a:srgbClr val="96CD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en" sz="1100" b="1">
                <a:solidFill>
                  <a:srgbClr val="5B0F00"/>
                </a:solidFill>
              </a:rPr>
              <a:t>Key Resources</a:t>
            </a:r>
            <a:endParaRPr sz="1100" b="1">
              <a:solidFill>
                <a:srgbClr val="5B0F00"/>
              </a:solidFill>
            </a:endParaRPr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8"/>
          </p:nvPr>
        </p:nvSpPr>
        <p:spPr>
          <a:prstGeom prst="rect">
            <a:avLst/>
          </a:prstGeom>
          <a:noFill/>
          <a:ln w="25400" cap="flat" cmpd="sng">
            <a:solidFill>
              <a:srgbClr val="96CD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en" sz="1100"/>
              <a:t>Cost Structure</a:t>
            </a:r>
            <a:endParaRPr sz="1100"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9"/>
          </p:nvPr>
        </p:nvSpPr>
        <p:spPr>
          <a:prstGeom prst="rect">
            <a:avLst/>
          </a:prstGeom>
          <a:noFill/>
          <a:ln w="25400" cap="flat" cmpd="sng">
            <a:solidFill>
              <a:srgbClr val="96CD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lang="en" sz="1200" b="1" dirty="0">
                <a:solidFill>
                  <a:srgbClr val="5B0F00"/>
                </a:solidFill>
              </a:rPr>
              <a:t>Key Partnerships</a:t>
            </a:r>
            <a:endParaRPr sz="1200" b="1" dirty="0">
              <a:solidFill>
                <a:srgbClr val="5B0F00"/>
              </a:solidFill>
            </a:endParaRPr>
          </a:p>
        </p:txBody>
      </p:sp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219076" y="51800"/>
            <a:ext cx="85161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 b="1" dirty="0" smtClean="0">
                <a:latin typeface="Outfit"/>
                <a:ea typeface="Outfit"/>
                <a:cs typeface="Outfit"/>
                <a:sym typeface="Outfit"/>
              </a:rPr>
              <a:t>ZYLOPOP  JEWELLERY LIMITED</a:t>
            </a:r>
            <a:endParaRPr sz="1800" b="1" dirty="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546315" y="616057"/>
            <a:ext cx="69297" cy="27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87675" y="665600"/>
            <a:ext cx="1657200" cy="960300"/>
          </a:xfrm>
          <a:prstGeom prst="rect">
            <a:avLst/>
          </a:prstGeom>
          <a:solidFill>
            <a:srgbClr val="FFEB64"/>
          </a:solidFill>
          <a:ln w="9525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200" b="1" dirty="0" smtClean="0">
                <a:latin typeface="Outfit"/>
                <a:ea typeface="Outfit"/>
                <a:cs typeface="Outfit"/>
                <a:sym typeface="Outfit"/>
              </a:rPr>
              <a:t>High quality bead suppliers(glass, gemstones etc)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 lang="en" sz="1200" b="1" dirty="0" smtClean="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5677975" y="733425"/>
            <a:ext cx="1541100" cy="1269000"/>
          </a:xfrm>
          <a:prstGeom prst="rect">
            <a:avLst/>
          </a:prstGeom>
          <a:solidFill>
            <a:srgbClr val="FFEB64"/>
          </a:solidFill>
          <a:ln w="9525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0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One-on-one communication</a:t>
            </a:r>
            <a:endParaRPr sz="10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0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Email or video call support</a:t>
            </a:r>
            <a:endParaRPr sz="10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0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Personalized service</a:t>
            </a:r>
            <a:endParaRPr sz="10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0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Follow-up support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-GB" sz="10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</a:t>
            </a:r>
            <a:r>
              <a:rPr lang="en" sz="10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o-collection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-GB" sz="10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B</a:t>
            </a:r>
            <a:r>
              <a:rPr lang="en" sz="10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ehind the scenes</a:t>
            </a:r>
            <a:endParaRPr sz="10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7686675" y="801950"/>
            <a:ext cx="1248900" cy="960300"/>
          </a:xfrm>
          <a:prstGeom prst="rect">
            <a:avLst/>
          </a:prstGeom>
          <a:solidFill>
            <a:srgbClr val="FFEB64"/>
          </a:solidFill>
          <a:ln w="9525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" sz="1000" b="1" dirty="0" smtClean="0">
                <a:latin typeface="Outfit"/>
                <a:ea typeface="Outfit"/>
                <a:cs typeface="Outfit"/>
                <a:sym typeface="Outfit"/>
              </a:rPr>
              <a:t>Gift shoppers</a:t>
            </a:r>
            <a:endParaRPr sz="1000" b="1" dirty="0"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endParaRPr sz="1200" b="1" dirty="0">
              <a:latin typeface="Outfit"/>
              <a:ea typeface="Outfit"/>
              <a:cs typeface="Outfit"/>
              <a:sym typeface="Outfi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</a:pPr>
            <a:r>
              <a:rPr lang="en" sz="1000" b="1" dirty="0" smtClean="0">
                <a:latin typeface="Outfit"/>
                <a:ea typeface="Outfit"/>
                <a:cs typeface="Outfit"/>
                <a:sym typeface="Outfit"/>
              </a:rPr>
              <a:t>Eco-conscious buyers</a:t>
            </a:r>
            <a:endParaRPr sz="1000" b="1" dirty="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7591425" y="2877100"/>
            <a:ext cx="1409700" cy="809100"/>
          </a:xfrm>
          <a:prstGeom prst="rect">
            <a:avLst/>
          </a:prstGeom>
          <a:solidFill>
            <a:srgbClr val="FFEB64"/>
          </a:solidFill>
          <a:ln w="9525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0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GEN-Z and PROFESSIONALS</a:t>
            </a:r>
            <a:endParaRPr sz="10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0" name="Google Shape;140;p22"/>
          <p:cNvSpPr/>
          <p:nvPr/>
        </p:nvSpPr>
        <p:spPr>
          <a:xfrm>
            <a:off x="5677975" y="2533650"/>
            <a:ext cx="1541100" cy="1118700"/>
          </a:xfrm>
          <a:prstGeom prst="rect">
            <a:avLst/>
          </a:prstGeom>
          <a:solidFill>
            <a:srgbClr val="FFEB64"/>
          </a:solidFill>
          <a:ln w="9525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0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Personal website/portfolio</a:t>
            </a:r>
            <a:endParaRPr sz="10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0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Social media platforms</a:t>
            </a:r>
            <a:endParaRPr sz="10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0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Freelance websites</a:t>
            </a:r>
            <a:endParaRPr sz="10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0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Email communication</a:t>
            </a:r>
            <a:endParaRPr sz="10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0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Word-of-mouth referrals</a:t>
            </a:r>
            <a:endParaRPr sz="10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87675" y="4257675"/>
            <a:ext cx="1207800" cy="809100"/>
          </a:xfrm>
          <a:prstGeom prst="rect">
            <a:avLst/>
          </a:prstGeom>
          <a:solidFill>
            <a:srgbClr val="FFEB64"/>
          </a:solidFill>
          <a:ln w="9525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000" b="1" dirty="0">
                <a:latin typeface="Outfit"/>
                <a:ea typeface="Outfit"/>
                <a:cs typeface="Outfit"/>
                <a:sym typeface="Outfit"/>
              </a:rPr>
              <a:t>I</a:t>
            </a:r>
            <a:r>
              <a:rPr lang="en" sz="1000" b="1" dirty="0" smtClean="0">
                <a:latin typeface="Outfit"/>
                <a:ea typeface="Outfit"/>
                <a:cs typeface="Outfit"/>
                <a:sym typeface="Outfit"/>
              </a:rPr>
              <a:t>nternet </a:t>
            </a:r>
            <a:r>
              <a:rPr lang="en" sz="1200" b="1" dirty="0" smtClean="0">
                <a:latin typeface="Outfit"/>
                <a:ea typeface="Outfit"/>
                <a:cs typeface="Outfit"/>
                <a:sym typeface="Outfit"/>
              </a:rPr>
              <a:t>expenses</a:t>
            </a:r>
            <a:endParaRPr sz="1200" b="1" dirty="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2" name="Google Shape;142;p22"/>
          <p:cNvSpPr/>
          <p:nvPr/>
        </p:nvSpPr>
        <p:spPr>
          <a:xfrm>
            <a:off x="1419225" y="4059375"/>
            <a:ext cx="890400" cy="1007400"/>
          </a:xfrm>
          <a:prstGeom prst="rect">
            <a:avLst/>
          </a:prstGeom>
          <a:solidFill>
            <a:srgbClr val="FFEB64"/>
          </a:solidFill>
          <a:ln w="9525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0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Marketing and advertising expenses</a:t>
            </a:r>
            <a:endParaRPr sz="1000" b="1" i="0" u="none" strike="noStrike" cap="none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3" name="Google Shape;143;p22"/>
          <p:cNvSpPr/>
          <p:nvPr/>
        </p:nvSpPr>
        <p:spPr>
          <a:xfrm>
            <a:off x="2563048" y="4257675"/>
            <a:ext cx="890400" cy="685800"/>
          </a:xfrm>
          <a:prstGeom prst="rect">
            <a:avLst/>
          </a:prstGeom>
          <a:solidFill>
            <a:srgbClr val="FFEB64"/>
          </a:solidFill>
          <a:ln w="9525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2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Materials</a:t>
            </a:r>
            <a:endParaRPr sz="1200" b="1" dirty="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1905650" y="2397000"/>
            <a:ext cx="1657200" cy="1407600"/>
          </a:xfrm>
          <a:prstGeom prst="rect">
            <a:avLst/>
          </a:prstGeom>
          <a:solidFill>
            <a:srgbClr val="FFEB64"/>
          </a:solidFill>
          <a:ln w="9525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9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Computer and internet access</a:t>
            </a:r>
            <a:endParaRPr sz="9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 lang="en" sz="900" b="1" dirty="0" smtClean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 lang="en" sz="9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 sz="9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 sz="9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4702125" y="4324800"/>
            <a:ext cx="1409700" cy="685800"/>
          </a:xfrm>
          <a:prstGeom prst="rect">
            <a:avLst/>
          </a:prstGeom>
          <a:solidFill>
            <a:srgbClr val="FFEB64"/>
          </a:solidFill>
          <a:ln w="9525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1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Direct to customer</a:t>
            </a:r>
            <a:endParaRPr sz="1100" dirty="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1838325" y="651374"/>
            <a:ext cx="1814400" cy="685800"/>
          </a:xfrm>
          <a:prstGeom prst="rect">
            <a:avLst/>
          </a:prstGeom>
          <a:solidFill>
            <a:srgbClr val="FFEB64"/>
          </a:solidFill>
          <a:ln w="9525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 sz="10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2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Designing</a:t>
            </a:r>
            <a:r>
              <a:rPr lang="en" sz="10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and </a:t>
            </a:r>
            <a:r>
              <a:rPr lang="en" sz="10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crafting unique patterns</a:t>
            </a:r>
            <a:endParaRPr sz="10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 sz="10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1850775" y="1419225"/>
            <a:ext cx="1814400" cy="685800"/>
          </a:xfrm>
          <a:prstGeom prst="rect">
            <a:avLst/>
          </a:prstGeom>
          <a:solidFill>
            <a:srgbClr val="FFEB64"/>
          </a:solidFill>
          <a:ln w="9525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8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Content creation (making process)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 lang="en" sz="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8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Inventory management</a:t>
            </a:r>
            <a:endParaRPr sz="8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3901938" y="914399"/>
            <a:ext cx="1377900" cy="1087329"/>
          </a:xfrm>
          <a:prstGeom prst="rect">
            <a:avLst/>
          </a:prstGeom>
          <a:solidFill>
            <a:srgbClr val="FFEB64"/>
          </a:solidFill>
          <a:ln w="9525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000" b="1" dirty="0" smtClean="0">
                <a:latin typeface="Outfit"/>
                <a:ea typeface="Outfit"/>
                <a:cs typeface="Outfit"/>
                <a:sym typeface="Outfit"/>
              </a:rPr>
              <a:t>Handmade authenticity(Limited Edition)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 sz="1000" b="1" dirty="0"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 sz="1000" b="1" dirty="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3951101" y="2567375"/>
            <a:ext cx="1405099" cy="1045561"/>
          </a:xfrm>
          <a:prstGeom prst="rect">
            <a:avLst/>
          </a:prstGeom>
          <a:solidFill>
            <a:srgbClr val="FFEB64"/>
          </a:solidFill>
          <a:ln w="9525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000" b="1" dirty="0" smtClean="0">
                <a:solidFill>
                  <a:schemeClr val="dk1"/>
                </a:solidFill>
                <a:latin typeface="Outfit"/>
                <a:ea typeface="Calibri"/>
                <a:cs typeface="Calibri"/>
                <a:sym typeface="Outfit"/>
              </a:rPr>
              <a:t>Personalization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-GB" sz="1000" b="1" i="0" u="none" strike="noStrike" cap="none" dirty="0" smtClean="0">
                <a:solidFill>
                  <a:schemeClr val="dk1"/>
                </a:solidFill>
                <a:latin typeface="Outfit"/>
                <a:ea typeface="Calibri"/>
                <a:cs typeface="Calibri"/>
                <a:sym typeface="Outfit"/>
              </a:rPr>
              <a:t>C</a:t>
            </a:r>
            <a:r>
              <a:rPr lang="en" sz="1200" b="1" i="0" u="none" strike="noStrike" cap="none" dirty="0" smtClean="0">
                <a:solidFill>
                  <a:schemeClr val="dk1"/>
                </a:solidFill>
                <a:latin typeface="Outfit"/>
                <a:ea typeface="Calibri"/>
                <a:cs typeface="Calibri"/>
                <a:sym typeface="Outfit"/>
              </a:rPr>
              <a:t>ustom</a:t>
            </a:r>
            <a:r>
              <a:rPr lang="en" sz="1000" b="1" i="0" u="none" strike="noStrike" cap="none" dirty="0" smtClean="0">
                <a:solidFill>
                  <a:schemeClr val="dk1"/>
                </a:solidFill>
                <a:latin typeface="Outfit"/>
                <a:ea typeface="Calibri"/>
                <a:cs typeface="Calibri"/>
                <a:sym typeface="Outfit"/>
              </a:rPr>
              <a:t> names,colours and gemstones</a:t>
            </a:r>
            <a:endParaRPr sz="5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172825" y="1762250"/>
            <a:ext cx="1541100" cy="685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-GB" sz="10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Gift Shops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 lang="en-GB" sz="10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-GB" sz="10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Influencers</a:t>
            </a:r>
            <a:endParaRPr sz="10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 sz="1000" b="1" dirty="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1" name="Google Shape;151;p22"/>
          <p:cNvSpPr/>
          <p:nvPr/>
        </p:nvSpPr>
        <p:spPr>
          <a:xfrm>
            <a:off x="6210300" y="4333875"/>
            <a:ext cx="1377900" cy="685800"/>
          </a:xfrm>
          <a:prstGeom prst="rect">
            <a:avLst/>
          </a:prstGeom>
          <a:solidFill>
            <a:srgbClr val="FFEB64"/>
          </a:solidFill>
          <a:ln w="9525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1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In person Event</a:t>
            </a:r>
            <a:endParaRPr sz="1100" b="1" i="0" u="none" strike="noStrike" cap="none" dirty="0">
              <a:solidFill>
                <a:srgbClr val="00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3704975" y="4257675"/>
            <a:ext cx="800400" cy="685800"/>
          </a:xfrm>
          <a:prstGeom prst="rect">
            <a:avLst/>
          </a:prstGeom>
          <a:solidFill>
            <a:srgbClr val="FFEB64"/>
          </a:solidFill>
          <a:ln w="9525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0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Time investment</a:t>
            </a:r>
            <a:endParaRPr sz="1000" b="1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 sz="1000" b="1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3" name="Google Shape;153;p22"/>
          <p:cNvSpPr/>
          <p:nvPr/>
        </p:nvSpPr>
        <p:spPr>
          <a:xfrm>
            <a:off x="7686675" y="4059375"/>
            <a:ext cx="1377900" cy="960300"/>
          </a:xfrm>
          <a:prstGeom prst="rect">
            <a:avLst/>
          </a:prstGeom>
          <a:solidFill>
            <a:srgbClr val="FFEB64"/>
          </a:solidFill>
          <a:ln w="9525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200" b="1" dirty="0" smtClean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Training fees</a:t>
            </a:r>
            <a:endParaRPr sz="12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7606275" y="1856400"/>
            <a:ext cx="1409700" cy="809100"/>
          </a:xfrm>
          <a:prstGeom prst="rect">
            <a:avLst/>
          </a:prstGeom>
          <a:solidFill>
            <a:srgbClr val="FFEB64"/>
          </a:solidFill>
          <a:ln w="9525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2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Local</a:t>
            </a:r>
            <a:r>
              <a:rPr lang="en" sz="10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 shops </a:t>
            </a:r>
            <a:endParaRPr sz="1000" b="1" dirty="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5" name="Google Shape;155;p22"/>
          <p:cNvSpPr/>
          <p:nvPr/>
        </p:nvSpPr>
        <p:spPr>
          <a:xfrm flipV="1">
            <a:off x="3951101" y="3804599"/>
            <a:ext cx="1409700" cy="60984"/>
          </a:xfrm>
          <a:prstGeom prst="rect">
            <a:avLst/>
          </a:prstGeom>
          <a:solidFill>
            <a:srgbClr val="FFEB64"/>
          </a:solidFill>
          <a:ln w="9525" cap="flat" cmpd="sng">
            <a:solidFill>
              <a:srgbClr val="AAAAA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 lang="en" sz="900" b="1" dirty="0" smtClean="0">
              <a:latin typeface="Outfit"/>
              <a:ea typeface="Outfit"/>
              <a:cs typeface="Outfit"/>
              <a:sym typeface="Outfit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56725" y="2567375"/>
            <a:ext cx="1657200" cy="11187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0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Graphic designers or content writers (as needed)</a:t>
            </a:r>
            <a:endParaRPr sz="10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endParaRPr sz="1200" b="1" dirty="0">
              <a:solidFill>
                <a:schemeClr val="dk1"/>
              </a:solidFill>
              <a:latin typeface="Outfit"/>
              <a:ea typeface="Outfit"/>
              <a:cs typeface="Outfit"/>
              <a:sym typeface="Outfi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Helvetica Neue"/>
              <a:buNone/>
            </a:pPr>
            <a:r>
              <a:rPr lang="en" sz="1000" b="1" dirty="0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rPr>
              <a:t>Online payment platforms </a:t>
            </a:r>
            <a:endParaRPr sz="1000" b="1" dirty="0">
              <a:latin typeface="Outfit"/>
              <a:ea typeface="Outfit"/>
              <a:cs typeface="Outfit"/>
              <a:sym typeface="Outfi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3" name="drumroll.wav"/>
          </p:stSnd>
        </p:sndAc>
      </p:transition>
    </mc:Choice>
    <mc:Fallback xmlns="">
      <p:transition spd="slow">
        <p:fade/>
        <p:sndAc>
          <p:stSnd>
            <p:snd r:embed="rId4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title"/>
          </p:nvPr>
        </p:nvSpPr>
        <p:spPr>
          <a:xfrm>
            <a:off x="3993890" y="297712"/>
            <a:ext cx="5150109" cy="8293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0000"/>
                </a:solidFill>
                <a:latin typeface="Outfit"/>
                <a:ea typeface="Outfit"/>
                <a:cs typeface="Outfit"/>
                <a:sym typeface="Outfit"/>
              </a:rPr>
              <a:t>THANK YOU</a:t>
            </a:r>
            <a:endParaRPr b="1" dirty="0">
              <a:solidFill>
                <a:srgbClr val="FF0000"/>
              </a:solidFill>
              <a:latin typeface="Outfit"/>
              <a:ea typeface="Outfit"/>
              <a:cs typeface="Outfit"/>
              <a:sym typeface="Outfit"/>
            </a:endParaRPr>
          </a:p>
        </p:txBody>
      </p:sp>
      <p:pic>
        <p:nvPicPr>
          <p:cNvPr id="2" name="Picture 1" descr="&lt;strong&gt;Smiley&lt;/strong&gt; 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138" y="929555"/>
            <a:ext cx="4912241" cy="3825062"/>
          </a:xfrm>
          <a:prstGeom prst="rect">
            <a:avLst/>
          </a:prstGeom>
        </p:spPr>
      </p:pic>
      <p:sp>
        <p:nvSpPr>
          <p:cNvPr id="4" name="Multiply 3"/>
          <p:cNvSpPr/>
          <p:nvPr/>
        </p:nvSpPr>
        <p:spPr>
          <a:xfrm>
            <a:off x="4962182" y="3832260"/>
            <a:ext cx="1428108" cy="1311240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110" t="20006" r="10614" b="27188"/>
          <a:stretch/>
        </p:blipFill>
        <p:spPr>
          <a:xfrm>
            <a:off x="0" y="0"/>
            <a:ext cx="4204138" cy="51395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  <p:sndAc>
          <p:stSnd>
            <p:snd r:embed="rId3" name="drumroll.wav"/>
          </p:stSnd>
        </p:sndAc>
      </p:transition>
    </mc:Choice>
    <mc:Fallback xmlns="">
      <p:transition spd="slow">
        <p:fade/>
        <p:sndAc>
          <p:stSnd>
            <p:snd r:embed="rId6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</TotalTime>
  <Words>555</Words>
  <Application>Microsoft Office PowerPoint</Application>
  <PresentationFormat>On-screen Show (16:9)</PresentationFormat>
  <Paragraphs>152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Helvetica Neue</vt:lpstr>
      <vt:lpstr>Nunito</vt:lpstr>
      <vt:lpstr>Outfit</vt:lpstr>
      <vt:lpstr>Calibri</vt:lpstr>
      <vt:lpstr>Calibri Light</vt:lpstr>
      <vt:lpstr>Georgia</vt:lpstr>
      <vt:lpstr>Corbel</vt:lpstr>
      <vt:lpstr>Custom Design</vt:lpstr>
      <vt:lpstr>Parallax</vt:lpstr>
      <vt:lpstr>Najwa’s Freelance Business PROFILE ZYLOPOP JEWELLERY LIMITED, Mbale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ZYLOPOP  JEWELLERY LIMITED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Instructions: Copy Google Slides ,Create Your Own Business Model</dc:title>
  <dc:creator>shami</dc:creator>
  <cp:lastModifiedBy>shami</cp:lastModifiedBy>
  <cp:revision>20</cp:revision>
  <dcterms:modified xsi:type="dcterms:W3CDTF">2026-01-19T17:41:19Z</dcterms:modified>
</cp:coreProperties>
</file>